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57" r:id="rId3"/>
    <p:sldId id="292" r:id="rId4"/>
    <p:sldId id="264" r:id="rId5"/>
    <p:sldId id="298" r:id="rId6"/>
    <p:sldId id="263" r:id="rId7"/>
    <p:sldId id="289" r:id="rId8"/>
    <p:sldId id="260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8" r:id="rId19"/>
    <p:sldId id="285" r:id="rId20"/>
    <p:sldId id="291" r:id="rId21"/>
    <p:sldId id="271" r:id="rId22"/>
    <p:sldId id="280" r:id="rId23"/>
    <p:sldId id="270" r:id="rId24"/>
    <p:sldId id="284" r:id="rId25"/>
    <p:sldId id="262" r:id="rId26"/>
    <p:sldId id="277" r:id="rId27"/>
    <p:sldId id="274" r:id="rId28"/>
    <p:sldId id="286" r:id="rId29"/>
    <p:sldId id="272" r:id="rId30"/>
    <p:sldId id="278" r:id="rId31"/>
    <p:sldId id="295" r:id="rId32"/>
    <p:sldId id="290" r:id="rId33"/>
    <p:sldId id="267" r:id="rId34"/>
    <p:sldId id="287" r:id="rId35"/>
    <p:sldId id="300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 autoAdjust="0"/>
    <p:restoredTop sz="94648"/>
  </p:normalViewPr>
  <p:slideViewPr>
    <p:cSldViewPr snapToGrid="0">
      <p:cViewPr varScale="1">
        <p:scale>
          <a:sx n="120" d="100"/>
          <a:sy n="120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545-7A6D-344A-BBEE-421ED94F2AFA}" type="datetimeFigureOut">
              <a:rPr lang="de-DE" smtClean="0"/>
              <a:t>30.06.20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0DDE-8A21-664C-AE85-F93181F6E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Alexandra: </a:t>
            </a:r>
            <a:r>
              <a:rPr lang="de-DE" dirty="0" err="1"/>
              <a:t>Vorstellung,Vision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3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44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Youtrack</a:t>
            </a:r>
            <a:r>
              <a:rPr lang="de-DE" dirty="0"/>
              <a:t> integriert in </a:t>
            </a:r>
            <a:r>
              <a:rPr lang="de-DE" dirty="0" err="1"/>
              <a:t>IntelliJ</a:t>
            </a:r>
            <a:r>
              <a:rPr lang="de-DE" dirty="0"/>
              <a:t> als </a:t>
            </a:r>
            <a:r>
              <a:rPr lang="de-DE" dirty="0" err="1"/>
              <a:t>Plugin</a:t>
            </a:r>
            <a:r>
              <a:rPr lang="de-DE" dirty="0"/>
              <a:t> und in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2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2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4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503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70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30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6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  <a:p>
            <a:r>
              <a:rPr lang="de-DE" dirty="0" err="1"/>
              <a:t>Vision+Agenda</a:t>
            </a:r>
            <a:r>
              <a:rPr lang="de-DE" dirty="0"/>
              <a:t> (Intro): 2min</a:t>
            </a:r>
          </a:p>
          <a:p>
            <a:r>
              <a:rPr lang="de-DE" dirty="0" err="1"/>
              <a:t>Use</a:t>
            </a:r>
            <a:r>
              <a:rPr lang="de-DE" dirty="0"/>
              <a:t> Cases: 3min</a:t>
            </a:r>
          </a:p>
          <a:p>
            <a:r>
              <a:rPr lang="de-DE" dirty="0"/>
              <a:t>Demo: 3,5min</a:t>
            </a:r>
          </a:p>
          <a:p>
            <a:r>
              <a:rPr lang="de-DE" dirty="0"/>
              <a:t>PM: 3,5-4min</a:t>
            </a:r>
          </a:p>
          <a:p>
            <a:r>
              <a:rPr lang="de-DE" dirty="0" err="1"/>
              <a:t>Architecture</a:t>
            </a:r>
            <a:r>
              <a:rPr lang="de-DE" dirty="0"/>
              <a:t>: 4-4,5min</a:t>
            </a:r>
          </a:p>
          <a:p>
            <a:r>
              <a:rPr lang="de-DE" dirty="0"/>
              <a:t>Quality: 2,5-3min</a:t>
            </a:r>
          </a:p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 + </a:t>
            </a:r>
            <a:r>
              <a:rPr lang="de-DE" dirty="0" err="1"/>
              <a:t>Documentation</a:t>
            </a:r>
            <a:r>
              <a:rPr lang="de-DE" dirty="0"/>
              <a:t>: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2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38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8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73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3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hervorheben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38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9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</a:t>
            </a:r>
          </a:p>
          <a:p>
            <a:endParaRPr lang="de-DE" dirty="0"/>
          </a:p>
          <a:p>
            <a:r>
              <a:rPr lang="de-DE" dirty="0" err="1"/>
              <a:t>JUnit</a:t>
            </a:r>
            <a:r>
              <a:rPr lang="de-DE" dirty="0"/>
              <a:t> Tests: Service </a:t>
            </a:r>
            <a:r>
              <a:rPr lang="de-DE" dirty="0" err="1"/>
              <a:t>and</a:t>
            </a:r>
            <a:r>
              <a:rPr lang="de-DE" dirty="0"/>
              <a:t> Controller wurden getestet</a:t>
            </a:r>
          </a:p>
          <a:p>
            <a:r>
              <a:rPr lang="de-DE" dirty="0"/>
              <a:t>Database Tests: Minor Service /</a:t>
            </a:r>
            <a:r>
              <a:rPr lang="de-DE" dirty="0" err="1"/>
              <a:t>Repo</a:t>
            </a:r>
            <a:r>
              <a:rPr lang="de-DE" dirty="0"/>
              <a:t> Tests</a:t>
            </a:r>
          </a:p>
          <a:p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: </a:t>
            </a:r>
            <a:r>
              <a:rPr lang="de-DE" dirty="0" err="1"/>
              <a:t>Cucumber</a:t>
            </a:r>
            <a:r>
              <a:rPr lang="de-DE" dirty="0"/>
              <a:t> (Klicken -&gt; Feature File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r>
              <a:rPr lang="de-DE" dirty="0"/>
              <a:t>Test </a:t>
            </a:r>
            <a:r>
              <a:rPr lang="de-DE" dirty="0" err="1"/>
              <a:t>Coverage</a:t>
            </a:r>
            <a:r>
              <a:rPr lang="de-DE" dirty="0"/>
              <a:t>: </a:t>
            </a:r>
            <a:r>
              <a:rPr lang="de-DE" dirty="0" err="1"/>
              <a:t>Jacoco</a:t>
            </a:r>
            <a:r>
              <a:rPr lang="de-DE" dirty="0"/>
              <a:t> berechnet das, mit </a:t>
            </a:r>
            <a:r>
              <a:rPr lang="de-DE" dirty="0" err="1"/>
              <a:t>Regex</a:t>
            </a:r>
            <a:r>
              <a:rPr lang="de-DE" dirty="0"/>
              <a:t> prozentzahl herausgefiltert und in </a:t>
            </a:r>
            <a:r>
              <a:rPr lang="de-DE" dirty="0" err="1"/>
              <a:t>Gitlab</a:t>
            </a:r>
            <a:r>
              <a:rPr lang="de-DE" dirty="0"/>
              <a:t> eingetragen. </a:t>
            </a:r>
            <a:r>
              <a:rPr lang="de-DE" dirty="0" err="1"/>
              <a:t>Sonarqube</a:t>
            </a:r>
            <a:r>
              <a:rPr lang="de-DE" dirty="0"/>
              <a:t> verwendet dieselbe Zahl</a:t>
            </a:r>
          </a:p>
          <a:p>
            <a:r>
              <a:rPr lang="de-DE" dirty="0"/>
              <a:t>Field Tests: Erklären (Video + Google Umfrage) -&gt; Schüler haben </a:t>
            </a:r>
            <a:r>
              <a:rPr lang="de-DE" dirty="0" err="1"/>
              <a:t>Pokemon</a:t>
            </a:r>
            <a:r>
              <a:rPr lang="de-DE" dirty="0"/>
              <a:t>-Zugangsdaten bekommen, Testen die Webseite anonym, Füllen die Umfrage aus. Es gibt eine Hilfsseite und ein Demovideo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0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</a:t>
            </a:r>
            <a:r>
              <a:rPr lang="de-DE" dirty="0" err="1"/>
              <a:t>Duplicated</a:t>
            </a:r>
            <a:r>
              <a:rPr lang="de-DE" dirty="0"/>
              <a:t> Lines (=Images und Sticker zu einem gemeinsamen Objekt zusammenfassen) und </a:t>
            </a:r>
            <a:r>
              <a:rPr lang="de-DE" dirty="0" err="1"/>
              <a:t>Cyclometic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(=entfernen von </a:t>
            </a:r>
            <a:r>
              <a:rPr lang="de-DE" dirty="0" err="1"/>
              <a:t>If</a:t>
            </a:r>
            <a:r>
              <a:rPr lang="de-DE" dirty="0"/>
              <a:t>-Verschachtelungen)</a:t>
            </a:r>
          </a:p>
          <a:p>
            <a:endParaRPr lang="de-DE" dirty="0"/>
          </a:p>
          <a:p>
            <a:r>
              <a:rPr lang="de-DE" dirty="0" err="1"/>
              <a:t>Sonarqube</a:t>
            </a:r>
            <a:r>
              <a:rPr lang="de-DE" dirty="0"/>
              <a:t> läuft auf einem eigenen Server, aufrufbar unter folgendem Link NICHT DEN LINK ANKLICKEN; ENGLISCH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06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83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Weitere Links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41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09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8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5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37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LIVE-Demo ~X min</a:t>
            </a:r>
          </a:p>
          <a:p>
            <a:r>
              <a:rPr lang="de-DE" dirty="0"/>
              <a:t>- Startseite + </a:t>
            </a:r>
            <a:r>
              <a:rPr lang="de-DE" dirty="0" err="1"/>
              <a:t>Footer</a:t>
            </a:r>
            <a:r>
              <a:rPr lang="de-DE" dirty="0"/>
              <a:t> + Header + Help (erwähnen)</a:t>
            </a:r>
          </a:p>
          <a:p>
            <a:r>
              <a:rPr lang="de-DE" dirty="0"/>
              <a:t>- Login</a:t>
            </a:r>
          </a:p>
          <a:p>
            <a:r>
              <a:rPr lang="de-DE" dirty="0"/>
              <a:t>- Cover</a:t>
            </a:r>
          </a:p>
          <a:p>
            <a:r>
              <a:rPr lang="de-DE" dirty="0"/>
              <a:t>- Edit Cover</a:t>
            </a:r>
          </a:p>
          <a:p>
            <a:r>
              <a:rPr lang="de-DE" dirty="0"/>
              <a:t>- Profile + Add Page</a:t>
            </a:r>
          </a:p>
          <a:p>
            <a:r>
              <a:rPr lang="de-DE" dirty="0"/>
              <a:t>- Edit Page</a:t>
            </a:r>
          </a:p>
          <a:p>
            <a:r>
              <a:rPr lang="de-DE" dirty="0"/>
              <a:t>- Read Page</a:t>
            </a:r>
          </a:p>
          <a:p>
            <a:r>
              <a:rPr lang="de-DE" dirty="0"/>
              <a:t>- Delete Page</a:t>
            </a:r>
          </a:p>
          <a:p>
            <a:r>
              <a:rPr lang="de-DE" dirty="0"/>
              <a:t>-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NICHT: Video anklicken, KEINE IDE, KEIN GITLAB, KEINE URL AUSSER </a:t>
            </a:r>
            <a:r>
              <a:rPr lang="de-DE" dirty="0" err="1"/>
              <a:t>bookly.online</a:t>
            </a:r>
            <a:r>
              <a:rPr lang="de-DE" dirty="0"/>
              <a:t>, KEINE EXCEL TABELLEN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4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6/30/20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coschinacher.myjetbrains.com/youtrack/dashboard?id=97912dbd-9da6-463c-885e-63ac3637463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C8KZMciNv8I_smV_nzaEzk3PZSaR6lr7JVAEgE4Hryc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project_bookly/bookly/-/blob/master/design/class_diagram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5.jpeg"/><Relationship Id="rId7" Type="http://schemas.openxmlformats.org/officeDocument/2006/relationships/image" Target="../media/image26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jpeg"/><Relationship Id="rId5" Type="http://schemas.openxmlformats.org/officeDocument/2006/relationships/image" Target="../media/image47.png"/><Relationship Id="rId10" Type="http://schemas.openxmlformats.org/officeDocument/2006/relationships/image" Target="../media/image25.png"/><Relationship Id="rId4" Type="http://schemas.openxmlformats.org/officeDocument/2006/relationships/image" Target="../media/image46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hyperlink" Target="https://sonarqube.bookly.online/dashboard?id=testbookl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icoschinacher.myjetbrains.com/youtrack/dashboard?id=97912dbd-9da6-463c-885e-63ac3637463e" TargetMode="External"/><Relationship Id="rId13" Type="http://schemas.openxmlformats.org/officeDocument/2006/relationships/hyperlink" Target="https://www.youtube.com/watch?v=6JA0YSH2aXc&amp;feature=youtu.be" TargetMode="External"/><Relationship Id="rId3" Type="http://schemas.openxmlformats.org/officeDocument/2006/relationships/hyperlink" Target="https://bookly.online/" TargetMode="External"/><Relationship Id="rId7" Type="http://schemas.openxmlformats.org/officeDocument/2006/relationships/hyperlink" Target="https://gitlab.com/project_bookly/bookly/-/blob/master/PDFs/Documentation/Test_Plan.pdf" TargetMode="External"/><Relationship Id="rId12" Type="http://schemas.openxmlformats.org/officeDocument/2006/relationships/hyperlink" Target="https://nicoschinacher.myjetbrains.com/youtrack/reports/gantt/139-2?view=actu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ly.online/swagger-ui.html" TargetMode="External"/><Relationship Id="rId11" Type="http://schemas.openxmlformats.org/officeDocument/2006/relationships/hyperlink" Target="https://sonarqube.bookly.online/dashboard?id=testbookly" TargetMode="External"/><Relationship Id="rId5" Type="http://schemas.openxmlformats.org/officeDocument/2006/relationships/hyperlink" Target="https://gitlab.com/project_bookly/bookly/-/blob/master/PDFs/Documentation/sad.pdf" TargetMode="External"/><Relationship Id="rId10" Type="http://schemas.openxmlformats.org/officeDocument/2006/relationships/hyperlink" Target="https://gitlab.com/project_bookly/bookly" TargetMode="External"/><Relationship Id="rId4" Type="http://schemas.openxmlformats.org/officeDocument/2006/relationships/hyperlink" Target="https://gitlab.com/project_bookly/bookly/-/blob/master/SRS.md" TargetMode="External"/><Relationship Id="rId9" Type="http://schemas.openxmlformats.org/officeDocument/2006/relationships/hyperlink" Target="https://blog.bookly.onlin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JA0YSH2aXc&amp;feature=youtu.b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4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7B65B-1C3C-9049-8735-E8152FC4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8" y="1817159"/>
            <a:ext cx="8940799" cy="5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F5785E-E5F6-614D-85FA-36DD9A6B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2" y="1799771"/>
            <a:ext cx="10683558" cy="3973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CF461A-D506-6D4E-B13F-8B6664FE09CC}"/>
              </a:ext>
            </a:extLst>
          </p:cNvPr>
          <p:cNvSpPr txBox="1"/>
          <p:nvPr/>
        </p:nvSpPr>
        <p:spPr>
          <a:xfrm>
            <a:off x="806846" y="5849257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Risk</a:t>
            </a:r>
            <a:r>
              <a:rPr lang="de-DE" dirty="0"/>
              <a:t> Management ► </a:t>
            </a:r>
            <a:r>
              <a:rPr lang="de-DE" dirty="0">
                <a:hlinkClick r:id="rId4"/>
              </a:rPr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EF1526-A888-5044-9423-F89F219E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91754"/>
            <a:ext cx="9902725" cy="4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4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4B718D-9EF9-F34F-81F6-F183EF958066}"/>
              </a:ext>
            </a:extLst>
          </p:cNvPr>
          <p:cNvSpPr txBox="1"/>
          <p:nvPr/>
        </p:nvSpPr>
        <p:spPr>
          <a:xfrm rot="2452753">
            <a:off x="5226508" y="30303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E171D-C6CA-3C4A-A4CF-75E3AE2672CA}"/>
              </a:ext>
            </a:extLst>
          </p:cNvPr>
          <p:cNvSpPr txBox="1"/>
          <p:nvPr/>
        </p:nvSpPr>
        <p:spPr>
          <a:xfrm rot="2452753">
            <a:off x="6614966" y="2977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12B605-8A07-F24F-BCA3-3B230ED25C6B}"/>
              </a:ext>
            </a:extLst>
          </p:cNvPr>
          <p:cNvSpPr txBox="1"/>
          <p:nvPr/>
        </p:nvSpPr>
        <p:spPr>
          <a:xfrm rot="2452753">
            <a:off x="8044177" y="30050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286F22-1AFC-A442-A81F-57A521D4E778}"/>
              </a:ext>
            </a:extLst>
          </p:cNvPr>
          <p:cNvSpPr txBox="1"/>
          <p:nvPr/>
        </p:nvSpPr>
        <p:spPr>
          <a:xfrm rot="2452753">
            <a:off x="9393654" y="2989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on </a:t>
            </a:r>
            <a:r>
              <a:rPr lang="de-DE" sz="2400" dirty="0" err="1"/>
              <a:t>GitLab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/>
              <a:t>BDD </a:t>
            </a:r>
            <a:r>
              <a:rPr lang="de-DE" sz="2400" dirty="0" err="1"/>
              <a:t>tests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Field Test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0" y="399604"/>
            <a:ext cx="4761687" cy="6294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040" y="535884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700" y="1922860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7724648" y="11046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4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841665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9D16B-D0B7-7E4D-8EB9-37EF8347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18" y="1856935"/>
            <a:ext cx="1955922" cy="4580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414A78-D4C5-6945-B7F7-2168F734276C}"/>
              </a:ext>
            </a:extLst>
          </p:cNvPr>
          <p:cNvSpPr/>
          <p:nvPr/>
        </p:nvSpPr>
        <p:spPr>
          <a:xfrm>
            <a:off x="1371600" y="5818908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9FC3A0-39BE-794A-A623-E014C9E08992}"/>
              </a:ext>
            </a:extLst>
          </p:cNvPr>
          <p:cNvSpPr/>
          <p:nvPr/>
        </p:nvSpPr>
        <p:spPr>
          <a:xfrm>
            <a:off x="1371600" y="4779465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61122-1B78-3541-824E-BEFC3C557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2FD5C-30A2-7D45-B508-29C7065C1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30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25C5E-C30F-3542-874F-C31422ED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Bookly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76994-232A-FB45-843A-691E95BF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Stage System</a:t>
            </a:r>
          </a:p>
          <a:p>
            <a:pPr lvl="1"/>
            <a:r>
              <a:rPr lang="de-DE" dirty="0">
                <a:hlinkClick r:id="rId3"/>
              </a:rPr>
              <a:t>bookly.online</a:t>
            </a:r>
            <a:endParaRPr lang="de-DE" dirty="0"/>
          </a:p>
          <a:p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SRS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SAD</a:t>
            </a:r>
            <a:endParaRPr lang="de-DE" dirty="0"/>
          </a:p>
          <a:p>
            <a:pPr lvl="1"/>
            <a:r>
              <a:rPr lang="de-DE" dirty="0" err="1">
                <a:hlinkClick r:id="rId6"/>
              </a:rPr>
              <a:t>Swagger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Testplan</a:t>
            </a:r>
            <a:endParaRPr lang="de-DE" dirty="0"/>
          </a:p>
          <a:p>
            <a:r>
              <a:rPr lang="de-DE" dirty="0"/>
              <a:t>Project Management and Quality</a:t>
            </a:r>
            <a:endParaRPr lang="de-DE" dirty="0">
              <a:hlinkClick r:id="rId8"/>
            </a:endParaRPr>
          </a:p>
          <a:p>
            <a:pPr lvl="1"/>
            <a:r>
              <a:rPr lang="de-DE" dirty="0">
                <a:hlinkClick r:id="rId8"/>
              </a:rPr>
              <a:t>YouTrack</a:t>
            </a:r>
            <a:endParaRPr lang="de-DE" dirty="0"/>
          </a:p>
          <a:p>
            <a:pPr lvl="1"/>
            <a:r>
              <a:rPr lang="de-DE" dirty="0">
                <a:hlinkClick r:id="rId9"/>
              </a:rPr>
              <a:t>Blog</a:t>
            </a:r>
            <a:endParaRPr lang="de-DE" dirty="0"/>
          </a:p>
          <a:p>
            <a:pPr lvl="1"/>
            <a:r>
              <a:rPr lang="de-DE" dirty="0" err="1">
                <a:hlinkClick r:id="rId10"/>
              </a:rPr>
              <a:t>GitLab</a:t>
            </a:r>
            <a:endParaRPr lang="de-DE" dirty="0"/>
          </a:p>
          <a:p>
            <a:pPr lvl="1"/>
            <a:r>
              <a:rPr lang="de-DE" dirty="0">
                <a:hlinkClick r:id="rId11"/>
              </a:rPr>
              <a:t>SonarQube</a:t>
            </a:r>
            <a:endParaRPr lang="de-DE" dirty="0"/>
          </a:p>
          <a:p>
            <a:pPr lvl="1"/>
            <a:r>
              <a:rPr lang="de-DE" dirty="0">
                <a:hlinkClick r:id="rId12"/>
              </a:rPr>
              <a:t>Gantt Chart Time Estimation</a:t>
            </a:r>
            <a:endParaRPr lang="de-DE" dirty="0"/>
          </a:p>
          <a:p>
            <a:r>
              <a:rPr lang="de-DE" dirty="0">
                <a:hlinkClick r:id="rId13"/>
              </a:rPr>
              <a:t>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90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42892" y="1785536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8CF09C-A051-BD44-970E-AC42363B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78794" r="14290"/>
          <a:stretch/>
        </p:blipFill>
        <p:spPr>
          <a:xfrm>
            <a:off x="516057" y="4219164"/>
            <a:ext cx="5805377" cy="24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D75C50-F5C5-384F-86F1-07AA4AA6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3" b="21944"/>
          <a:stretch/>
        </p:blipFill>
        <p:spPr>
          <a:xfrm>
            <a:off x="723014" y="1765005"/>
            <a:ext cx="6049926" cy="445012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7A2D0C0-1902-3949-9EF2-B5E3FA5EE9D5}"/>
              </a:ext>
            </a:extLst>
          </p:cNvPr>
          <p:cNvSpPr/>
          <p:nvPr/>
        </p:nvSpPr>
        <p:spPr>
          <a:xfrm>
            <a:off x="414669" y="5602515"/>
            <a:ext cx="1660873" cy="9801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2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842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page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page entry (UC 1)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read an entry (UC 2)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update/edit an entry (UC 3)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an entry (part of account)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book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a book (UC 4)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show cover/title (UC 5)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 cover/title (UC 6)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(part of account)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D390FE-75C9-E74E-A4CA-68EB4D332C27}"/>
              </a:ext>
            </a:extLst>
          </p:cNvPr>
          <p:cNvSpPr txBox="1"/>
          <p:nvPr/>
        </p:nvSpPr>
        <p:spPr>
          <a:xfrm>
            <a:off x="4193718" y="504025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Share code to invite friends (UC 7)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Manage Page Decorations (UC 8)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Footer (UC 10)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Header (UC 11)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Operate Account (UC 12)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Manage Cover Decorations (UC 9)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45A213-737F-9641-8223-4BE1A7631A08}"/>
              </a:ext>
            </a:extLst>
          </p:cNvPr>
          <p:cNvSpPr txBox="1"/>
          <p:nvPr/>
        </p:nvSpPr>
        <p:spPr>
          <a:xfrm>
            <a:off x="6478106" y="469937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FD958FD-A79C-1942-9885-7CF28DFD6167}"/>
              </a:ext>
            </a:extLst>
          </p:cNvPr>
          <p:cNvSpPr txBox="1"/>
          <p:nvPr/>
        </p:nvSpPr>
        <p:spPr>
          <a:xfrm>
            <a:off x="2349795" y="3902149"/>
            <a:ext cx="10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805</Words>
  <Application>Microsoft Macintosh PowerPoint</Application>
  <PresentationFormat>Breitbild</PresentationFormat>
  <Paragraphs>236</Paragraphs>
  <Slides>36</Slides>
  <Notes>30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Rockwell</vt:lpstr>
      <vt:lpstr>Rockwell Condensed</vt:lpstr>
      <vt:lpstr>Wingdings</vt:lpstr>
      <vt:lpstr>Holzart</vt:lpstr>
      <vt:lpstr>bookly</vt:lpstr>
      <vt:lpstr>Outline</vt:lpstr>
      <vt:lpstr>Use Cases</vt:lpstr>
      <vt:lpstr>Extend of functionality</vt:lpstr>
      <vt:lpstr>Extend of functionality</vt:lpstr>
      <vt:lpstr>Use Cases</vt:lpstr>
      <vt:lpstr>Use Cases</vt:lpstr>
      <vt:lpstr>DEMO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Cost Estimation</vt:lpstr>
      <vt:lpstr>Risk Management</vt:lpstr>
      <vt:lpstr>Architecture</vt:lpstr>
      <vt:lpstr>Main Idea</vt:lpstr>
      <vt:lpstr>Overview</vt:lpstr>
      <vt:lpstr>Architecture – Overview </vt:lpstr>
      <vt:lpstr>Technology</vt:lpstr>
      <vt:lpstr>Database scheme – Data View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Further Questions?</vt:lpstr>
      <vt:lpstr>Bookly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65</cp:revision>
  <dcterms:created xsi:type="dcterms:W3CDTF">2019-11-21T13:59:32Z</dcterms:created>
  <dcterms:modified xsi:type="dcterms:W3CDTF">2020-06-30T09:40:17Z</dcterms:modified>
</cp:coreProperties>
</file>